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6" r:id="rId11"/>
    <p:sldId id="307" r:id="rId12"/>
    <p:sldId id="30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9E1"/>
    <a:srgbClr val="E73431"/>
    <a:srgbClr val="485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/>
    <p:restoredTop sz="96327"/>
  </p:normalViewPr>
  <p:slideViewPr>
    <p:cSldViewPr snapToGrid="0" snapToObjects="1" showGuides="1">
      <p:cViewPr varScale="1">
        <p:scale>
          <a:sx n="97" d="100"/>
          <a:sy n="97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6" d="100"/>
          <a:sy n="136" d="100"/>
        </p:scale>
        <p:origin x="27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0FA9B42B-95F2-7F4F-A014-083A838B0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9425" y="360000"/>
            <a:ext cx="309562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BEC117BF-060C-8C4A-80B7-8C44E0A1B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2043" y="360000"/>
            <a:ext cx="250129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034627D-A72F-EC42-8270-06C6043433CC}" type="datetimeFigureOut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12.07.2022</a:t>
            </a:fld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CBD5A6FB-720A-F847-8CFC-4B56B334D4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9425" y="8676000"/>
            <a:ext cx="309562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8572034-52B5-4144-BF41-E0DF8896B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77279" y="8676000"/>
            <a:ext cx="250129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4C424E31-3554-8248-9451-CB9A66087762}" type="slidenum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Kopfzeilenplatzhalter 1">
            <a:extLst>
              <a:ext uri="{FF2B5EF4-FFF2-40B4-BE49-F238E27FC236}">
                <a16:creationId xmlns:a16="http://schemas.microsoft.com/office/drawing/2014/main" id="{90DBC9A6-7375-D34D-892A-3124F5372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95326" y="360000"/>
            <a:ext cx="309562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026E358-3AE5-4144-848F-1324152E6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5047" y="360000"/>
            <a:ext cx="2152391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034627D-A72F-EC42-8270-06C6043433CC}" type="datetimeFigureOut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12.07.2022</a:t>
            </a:fld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942C5033-E851-9048-8407-B7AF4A21F4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95326" y="8676000"/>
            <a:ext cx="309562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0F70662B-D66E-E04B-BD23-E478815DD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15047" y="8676000"/>
            <a:ext cx="2147627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4C424E31-3554-8248-9451-CB9A66087762}" type="slidenum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3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indent="-276225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indent="-552450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indent="-836613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indent="-1112838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E46B3B-AF10-A04D-B6B3-315DB944C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945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Arbeitswirksam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760EDDA-A5AF-DA41-A51A-18D8507E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A627476-CA4D-0643-923F-0D2CD366B8B7}"/>
              </a:ext>
            </a:extLst>
          </p:cNvPr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720000" y="1224000"/>
            <a:ext cx="11113200" cy="5364000"/>
          </a:xfrm>
          <a:prstGeom prst="rect">
            <a:avLst/>
          </a:prstGeom>
          <a:solidFill>
            <a:srgbClr val="485156">
              <a:alpha val="1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7DF42BB-A6C7-3D42-BB27-31726F71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65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4573CE-1713-1848-B45D-759E203B1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63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CC7192-F02B-8443-B5D1-8E4154858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189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E352A84-2852-BE42-8A87-5CC0E0B3E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778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E37F0F-D583-934F-95B5-60AF3AD64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351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E618879-04EB-7C45-947A-F06322354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959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D67963A-1071-884E-9548-8B13854A0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AB76F4-D750-6343-99E0-C5B0A1339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3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3143DD-FEA8-714F-B8BD-46019A4C4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99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B3BAB6-287D-DD43-92A5-0C2B7F68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92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7992D88-B7DA-3B49-BBBD-81F989211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016" b="20855"/>
          <a:stretch/>
        </p:blipFill>
        <p:spPr>
          <a:xfrm>
            <a:off x="7844400" y="2556000"/>
            <a:ext cx="4347600" cy="430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DDEAA94-1600-444E-9563-6F5662300A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237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533737E-30E4-AD44-8104-C32014975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47899784-3594-F04D-B8D3-3E661D84F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631B03-B551-0D45-B5CA-332442AB47D8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44CCBA8-DB14-CB4A-8CD8-AAA68655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075" b="20914"/>
          <a:stretch/>
        </p:blipFill>
        <p:spPr>
          <a:xfrm>
            <a:off x="7844400" y="2556000"/>
            <a:ext cx="4347600" cy="430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46D74F-9BB9-D944-AE17-76C6443943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364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1E0044D-28DA-0B45-A6F1-5B21C0D0B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07C3497-C083-E14A-90C0-B113D1B00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81ACB8-0E6E-D148-9B15-1703C9F31C71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13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AEEB-BE34-0C40-8CA5-4B95E41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4F4580-B647-3245-8CA0-08BEBDE8B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11113200" cy="468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4AB8352-EB11-4547-BDAB-847C235EA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64F8FA-C1AE-CF41-988F-8F5FA14A3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A46B393-EF92-2F4E-B737-23586E11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8218488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6867EA-9BAB-7747-AC59-3E21BB624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8AE2C1DF-B301-4B4F-B9EF-2B3205F53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542331-F1A6-3D41-AAE1-BF7210185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42BBE-FB52-354B-9D94-011D529F3CD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1224000"/>
            <a:ext cx="8218799" cy="5364000"/>
          </a:xfrm>
          <a:prstGeom prst="rect">
            <a:avLst/>
          </a:prstGeom>
          <a:solidFill>
            <a:srgbClr val="485156">
              <a:alpha val="1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93AE035-A134-574E-9D40-7FA3B73AF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567F815-B185-E345-AFD5-F1DD590DF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035D5A-E309-EF41-A77E-DFBC5C79F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1259E-DE5D-3645-9E2F-1E4C3539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F8FA1-C7A5-FF4F-B4C7-4A6AA1B9C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D5A60D-7D02-E94F-AEC7-7CD2FC3AE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4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6" r:id="rId3"/>
    <p:sldLayoutId id="2147483665" r:id="rId4"/>
    <p:sldLayoutId id="2147483663" r:id="rId5"/>
    <p:sldLayoutId id="2147483664" r:id="rId6"/>
    <p:sldLayoutId id="2147483657" r:id="rId7"/>
    <p:sldLayoutId id="2147483658" r:id="rId8"/>
    <p:sldLayoutId id="2147483659" r:id="rId9"/>
    <p:sldLayoutId id="2147483660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Symbol" pitchFamily="2" charset="2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975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C92B0-0FB9-FF70-4C2D-74F00EFF7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Block 2: Die digitale Lernumgebung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3A151-BC0C-1531-64DF-4F6A61AD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Konvink unterstützt Sie in der betrieblichen Ausbildung</a:t>
            </a:r>
          </a:p>
        </p:txBody>
      </p:sp>
    </p:spTree>
    <p:extLst>
      <p:ext uri="{BB962C8B-B14F-4D97-AF65-F5344CB8AC3E}">
        <p14:creationId xmlns:p14="http://schemas.microsoft.com/office/powerpoint/2010/main" val="3642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4B004-B70E-7BE4-280C-6B8FAC89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Einblick in die Lernmedien: «Mein Know-how – Handlungsbausteine»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3BAD0D-F5C9-F420-CB0A-5D2841B2AC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20725" y="1529031"/>
            <a:ext cx="11112500" cy="367392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D568F5-F199-86DA-CA98-AF771FA0A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521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4B004-B70E-7BE4-280C-6B8FAC89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Einblick in die Lernmedien «Meine Grundlagen – Wissensbausteine»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3BAD0D-F5C9-F420-CB0A-5D2841B2AC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/>
          <a:stretch/>
        </p:blipFill>
        <p:spPr>
          <a:xfrm>
            <a:off x="720726" y="1529031"/>
            <a:ext cx="11112498" cy="367392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D568F5-F199-86DA-CA98-AF771FA0A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2910C1-7977-4BA8-8528-24005E766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776160"/>
            <a:ext cx="3810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8B083-90BC-4404-9335-515A5C5E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Umsetzungshilfen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8DC937-F5D4-B906-5E8C-B832C8216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F94ED2-1C78-4B78-4087-886E0157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192" y="707300"/>
            <a:ext cx="3616037" cy="20837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5EE99E-3FBD-0F33-C2A5-00E0F29D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223963"/>
            <a:ext cx="7383539" cy="2466117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F313792-24BC-7184-FCE2-F72CAC7D55A6}"/>
              </a:ext>
            </a:extLst>
          </p:cNvPr>
          <p:cNvCxnSpPr>
            <a:cxnSpLocks/>
          </p:cNvCxnSpPr>
          <p:nvPr/>
        </p:nvCxnSpPr>
        <p:spPr>
          <a:xfrm>
            <a:off x="5560044" y="3240290"/>
            <a:ext cx="2553148" cy="0"/>
          </a:xfrm>
          <a:prstGeom prst="straightConnector1">
            <a:avLst/>
          </a:prstGeom>
          <a:ln w="38100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F9D4C967-992D-99D0-6972-8007D18E2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192" y="2791055"/>
            <a:ext cx="3616037" cy="181725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572E97A-A69A-5147-B98F-7A8F71E84533}"/>
              </a:ext>
            </a:extLst>
          </p:cNvPr>
          <p:cNvSpPr/>
          <p:nvPr/>
        </p:nvSpPr>
        <p:spPr>
          <a:xfrm>
            <a:off x="3178921" y="1223963"/>
            <a:ext cx="2381123" cy="2466117"/>
          </a:xfrm>
          <a:prstGeom prst="rect">
            <a:avLst/>
          </a:prstGeom>
          <a:noFill/>
          <a:ln w="28575">
            <a:solidFill>
              <a:srgbClr val="E73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82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6185-0ABB-F9C4-D675-04312A5A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digitale Lernumgebung im Überblick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52187E-8A2E-FE27-83CF-AA4E8D43D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9546330" cy="402318"/>
          </a:xfrm>
        </p:spPr>
        <p:txBody>
          <a:bodyPr/>
          <a:lstStyle/>
          <a:p>
            <a:r>
              <a:rPr lang="de-CH" dirty="0"/>
              <a:t>Umgebung ist für die Berufsschule und die Betriebe ausgelegt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8FC9F-C8C8-8323-5D7A-6935F3A46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AEFC2D-CC4A-BD7F-B17E-366576ED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1626281"/>
            <a:ext cx="3084161" cy="51613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E26D28D-48A5-2AB1-7246-C4A01E2D2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29"/>
          <a:stretch/>
        </p:blipFill>
        <p:spPr>
          <a:xfrm>
            <a:off x="4191345" y="2104961"/>
            <a:ext cx="4305522" cy="290921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A7CC6663-0E8E-385B-E6DE-816D71153FDA}"/>
              </a:ext>
            </a:extLst>
          </p:cNvPr>
          <p:cNvSpPr/>
          <p:nvPr/>
        </p:nvSpPr>
        <p:spPr>
          <a:xfrm>
            <a:off x="5493890" y="2656485"/>
            <a:ext cx="1638093" cy="5191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320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8714B-2E87-1211-CCA0-F30F4F7F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BDS-Umsetzungsinstrumente auf Konvink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3CF241-0285-169F-F914-12E433D6E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27480E-FA82-B5D6-2703-C5B116015773}"/>
              </a:ext>
            </a:extLst>
          </p:cNvPr>
          <p:cNvSpPr txBox="1"/>
          <p:nvPr/>
        </p:nvSpPr>
        <p:spPr>
          <a:xfrm>
            <a:off x="720000" y="1278618"/>
            <a:ext cx="9999136" cy="2520000"/>
          </a:xfrm>
          <a:prstGeom prst="rect">
            <a:avLst/>
          </a:prstGeom>
          <a:solidFill>
            <a:srgbClr val="E6342A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Beurteilung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76DF16-A918-BAD2-14BD-AEC23BD70666}"/>
              </a:ext>
            </a:extLst>
          </p:cNvPr>
          <p:cNvSpPr txBox="1"/>
          <p:nvPr/>
        </p:nvSpPr>
        <p:spPr>
          <a:xfrm>
            <a:off x="821599" y="1649769"/>
            <a:ext cx="9772459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CH"/>
            </a:defPPr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sz="105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Pro Lehrjahr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BDE176-66CE-7A44-E4DF-EDA697700B8A}"/>
              </a:ext>
            </a:extLst>
          </p:cNvPr>
          <p:cNvSpPr txBox="1"/>
          <p:nvPr/>
        </p:nvSpPr>
        <p:spPr>
          <a:xfrm>
            <a:off x="821599" y="2699917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AFF201-310F-2A3C-3590-ADFFB50C8969}"/>
              </a:ext>
            </a:extLst>
          </p:cNvPr>
          <p:cNvSpPr txBox="1"/>
          <p:nvPr/>
        </p:nvSpPr>
        <p:spPr>
          <a:xfrm>
            <a:off x="719999" y="3930071"/>
            <a:ext cx="9999135" cy="2556000"/>
          </a:xfrm>
          <a:prstGeom prst="rect">
            <a:avLst/>
          </a:prstGeom>
          <a:solidFill>
            <a:srgbClr val="36A9E1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Entwicklung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DEBFDC-4594-CA40-3123-77BC9990B4F9}"/>
              </a:ext>
            </a:extLst>
          </p:cNvPr>
          <p:cNvSpPr txBox="1"/>
          <p:nvPr/>
        </p:nvSpPr>
        <p:spPr>
          <a:xfrm>
            <a:off x="821600" y="43457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CB25F4-EB4E-279E-DBDD-48B7C4158871}"/>
              </a:ext>
            </a:extLst>
          </p:cNvPr>
          <p:cNvSpPr txBox="1"/>
          <p:nvPr/>
        </p:nvSpPr>
        <p:spPr>
          <a:xfrm>
            <a:off x="821599" y="53924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Laufend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C27CE98-B4F4-123E-E311-8A8787155E38}"/>
              </a:ext>
            </a:extLst>
          </p:cNvPr>
          <p:cNvGrpSpPr/>
          <p:nvPr/>
        </p:nvGrpSpPr>
        <p:grpSpPr>
          <a:xfrm>
            <a:off x="4590441" y="3328506"/>
            <a:ext cx="1908150" cy="962748"/>
            <a:chOff x="4979938" y="3295771"/>
            <a:chExt cx="1908150" cy="962748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C42335F6-1802-C647-EAD7-79651AD10790}"/>
                </a:ext>
              </a:extLst>
            </p:cNvPr>
            <p:cNvSpPr/>
            <p:nvPr/>
          </p:nvSpPr>
          <p:spPr>
            <a:xfrm rot="5400000">
              <a:off x="4988770" y="3309464"/>
              <a:ext cx="940223" cy="957887"/>
            </a:xfrm>
            <a:prstGeom prst="rightArrow">
              <a:avLst/>
            </a:prstGeom>
            <a:solidFill>
              <a:srgbClr val="E634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F6A65EB3-FC98-4D68-72A1-E612DF1F0DB0}"/>
                </a:ext>
              </a:extLst>
            </p:cNvPr>
            <p:cNvSpPr/>
            <p:nvPr/>
          </p:nvSpPr>
          <p:spPr>
            <a:xfrm rot="16200000">
              <a:off x="5939033" y="3286939"/>
              <a:ext cx="940223" cy="957887"/>
            </a:xfrm>
            <a:prstGeom prst="rightArrow">
              <a:avLst/>
            </a:prstGeom>
            <a:solidFill>
              <a:srgbClr val="9BD4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E8223716-DFF2-D93C-3048-762A6DEEE179}"/>
              </a:ext>
            </a:extLst>
          </p:cNvPr>
          <p:cNvSpPr/>
          <p:nvPr/>
        </p:nvSpPr>
        <p:spPr>
          <a:xfrm>
            <a:off x="4410516" y="1684665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Erfahrungsnote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CD8CCF5-0616-C94D-A172-BDDDC6367383}"/>
              </a:ext>
            </a:extLst>
          </p:cNvPr>
          <p:cNvSpPr txBox="1"/>
          <p:nvPr/>
        </p:nvSpPr>
        <p:spPr>
          <a:xfrm>
            <a:off x="4401656" y="2042702"/>
            <a:ext cx="2283456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0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Ergebnis aus Qualifikationsgesprächen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7A77C8-3B27-E9AE-3C11-551F4ADE0255}"/>
              </a:ext>
            </a:extLst>
          </p:cNvPr>
          <p:cNvSpPr txBox="1"/>
          <p:nvPr/>
        </p:nvSpPr>
        <p:spPr>
          <a:xfrm>
            <a:off x="2070161" y="3107656"/>
            <a:ext cx="2255584" cy="504026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Qualifikationsgespräch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77EB0C-229B-E4D5-BBF4-3A5EFB0E8686}"/>
              </a:ext>
            </a:extLst>
          </p:cNvPr>
          <p:cNvSpPr txBox="1"/>
          <p:nvPr/>
        </p:nvSpPr>
        <p:spPr>
          <a:xfrm>
            <a:off x="2070162" y="2749103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Zwischenfazit / Zielformulierung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A95BCC7-952F-4DC2-6B9B-E83B580FB16D}"/>
              </a:ext>
            </a:extLst>
          </p:cNvPr>
          <p:cNvSpPr txBox="1"/>
          <p:nvPr/>
        </p:nvSpPr>
        <p:spPr>
          <a:xfrm rot="16200000">
            <a:off x="7886091" y="3692233"/>
            <a:ext cx="4959468" cy="288022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Lerndokumentation führen (Persönliches Portfolio)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245441-212C-C920-1756-99ECE91510F6}"/>
              </a:ext>
            </a:extLst>
          </p:cNvPr>
          <p:cNvSpPr txBox="1"/>
          <p:nvPr/>
        </p:nvSpPr>
        <p:spPr>
          <a:xfrm rot="16200000">
            <a:off x="8950717" y="5231609"/>
            <a:ext cx="1880706" cy="288025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Ausbildung planen</a:t>
            </a:r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0C4ED831-959E-2B50-8021-0B9F817A40E8}"/>
              </a:ext>
            </a:extLst>
          </p:cNvPr>
          <p:cNvCxnSpPr>
            <a:cxnSpLocks/>
            <a:stCxn id="17" idx="0"/>
            <a:endCxn id="14" idx="1"/>
          </p:cNvCxnSpPr>
          <p:nvPr/>
        </p:nvCxnSpPr>
        <p:spPr>
          <a:xfrm rot="5400000" flipH="1" flipV="1">
            <a:off x="3365120" y="1703707"/>
            <a:ext cx="884438" cy="1206354"/>
          </a:xfrm>
          <a:prstGeom prst="bentConnector2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5E448749-0F03-9C37-DCF5-7CCBA3254E44}"/>
              </a:ext>
            </a:extLst>
          </p:cNvPr>
          <p:cNvSpPr/>
          <p:nvPr/>
        </p:nvSpPr>
        <p:spPr>
          <a:xfrm>
            <a:off x="2070162" y="3667226"/>
            <a:ext cx="2255582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Einschätzung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DFFE9E4-78DE-8822-30E8-886B11E3793A}"/>
              </a:ext>
            </a:extLst>
          </p:cNvPr>
          <p:cNvSpPr txBox="1"/>
          <p:nvPr/>
        </p:nvSpPr>
        <p:spPr>
          <a:xfrm>
            <a:off x="2070160" y="4012039"/>
            <a:ext cx="2255584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Selbst- und Fremdeinschätzung der Kompetenzentwicklung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4234EE5-EAAE-2E87-E0DE-AB78DDBBBF49}"/>
              </a:ext>
            </a:extLst>
          </p:cNvPr>
          <p:cNvSpPr/>
          <p:nvPr/>
        </p:nvSpPr>
        <p:spPr>
          <a:xfrm>
            <a:off x="7026861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Auftragserteilung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BF255C1-1D93-3C19-B6F9-C36F030F1B1F}"/>
              </a:ext>
            </a:extLst>
          </p:cNvPr>
          <p:cNvSpPr/>
          <p:nvPr/>
        </p:nvSpPr>
        <p:spPr>
          <a:xfrm>
            <a:off x="2070162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Rückmeldung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39BFE63-3FB0-6C20-F2E1-C6D97C9249AA}"/>
              </a:ext>
            </a:extLst>
          </p:cNvPr>
          <p:cNvSpPr/>
          <p:nvPr/>
        </p:nvSpPr>
        <p:spPr>
          <a:xfrm>
            <a:off x="4420035" y="590210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Umsetzung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ECFEEB9-7DE2-7B4C-40AA-47D31408D8F8}"/>
              </a:ext>
            </a:extLst>
          </p:cNvPr>
          <p:cNvSpPr txBox="1"/>
          <p:nvPr/>
        </p:nvSpPr>
        <p:spPr>
          <a:xfrm>
            <a:off x="7026861" y="5834420"/>
            <a:ext cx="2268000" cy="5040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Praxisauftrag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8B507F0-D118-7E26-B678-27638836B44A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3197952" y="4552023"/>
            <a:ext cx="6210" cy="922397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0934BA0-D5B3-6200-1131-B1893A509854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4338162" y="5654420"/>
            <a:ext cx="2688699" cy="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266A079-80D9-EBEF-60E2-E06949088E31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 flipV="1">
            <a:off x="6688035" y="6082100"/>
            <a:ext cx="338826" cy="432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27E519E5-E57F-2F61-C34C-4DE4BFBA7C97}"/>
              </a:ext>
            </a:extLst>
          </p:cNvPr>
          <p:cNvCxnSpPr>
            <a:cxnSpLocks/>
            <a:stCxn id="25" idx="1"/>
            <a:endCxn id="24" idx="2"/>
          </p:cNvCxnSpPr>
          <p:nvPr/>
        </p:nvCxnSpPr>
        <p:spPr>
          <a:xfrm rot="10800000">
            <a:off x="3204163" y="5834420"/>
            <a:ext cx="1215873" cy="247680"/>
          </a:xfrm>
          <a:prstGeom prst="bentConnector2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" name="Inhaltsplatzhalter 107" descr="Ein Bild, das Spielzeug, Puppe, Essen, Zeichnung enthält.&#10;&#10;Automatisch generierte Beschreibung">
            <a:extLst>
              <a:ext uri="{FF2B5EF4-FFF2-40B4-BE49-F238E27FC236}">
                <a16:creationId xmlns:a16="http://schemas.microsoft.com/office/drawing/2014/main" id="{8DC67433-7D0C-914A-C603-02799FED9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24" y="3966192"/>
            <a:ext cx="2016222" cy="1430782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F480B134-B002-D66D-1B45-E30C25F756A2}"/>
              </a:ext>
            </a:extLst>
          </p:cNvPr>
          <p:cNvSpPr/>
          <p:nvPr/>
        </p:nvSpPr>
        <p:spPr>
          <a:xfrm>
            <a:off x="1421146" y="2174604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BDS-Leitfaden</a:t>
            </a:r>
          </a:p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Qualifikations-gespräch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3D4BD6B-9B15-56A3-648A-F6390308D2AF}"/>
              </a:ext>
            </a:extLst>
          </p:cNvPr>
          <p:cNvSpPr/>
          <p:nvPr/>
        </p:nvSpPr>
        <p:spPr>
          <a:xfrm>
            <a:off x="3355530" y="4488660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BDS-Kompetenz-raster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3886B2B-8C0C-DD17-A8D4-15754B88CA52}"/>
              </a:ext>
            </a:extLst>
          </p:cNvPr>
          <p:cNvSpPr/>
          <p:nvPr/>
        </p:nvSpPr>
        <p:spPr>
          <a:xfrm>
            <a:off x="8479239" y="2141195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</a:t>
            </a:r>
          </a:p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Lern-dokumentation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EB8301F7-DA28-FDB5-8431-A3E003DF3E84}"/>
              </a:ext>
            </a:extLst>
          </p:cNvPr>
          <p:cNvSpPr/>
          <p:nvPr/>
        </p:nvSpPr>
        <p:spPr>
          <a:xfrm>
            <a:off x="5998661" y="1201983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0" i="0" u="none" strike="noStrike" kern="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Arial" panose="020B0604020202020204"/>
                <a:ea typeface="+mn-ea"/>
                <a:cs typeface="Calibri Light" panose="020F0302020204030204" pitchFamily="34" charset="0"/>
              </a:rPr>
              <a:t>BDS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0" i="0" u="none" strike="noStrike" kern="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Arial" panose="020B0604020202020204"/>
                <a:ea typeface="+mn-ea"/>
                <a:cs typeface="Calibri Light" panose="020F0302020204030204" pitchFamily="34" charset="0"/>
              </a:rPr>
              <a:t>Beurteilungs-instrument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7F5BC2E-DDFB-8DA7-FB54-E3034D34F5C0}"/>
              </a:ext>
            </a:extLst>
          </p:cNvPr>
          <p:cNvSpPr/>
          <p:nvPr/>
        </p:nvSpPr>
        <p:spPr>
          <a:xfrm>
            <a:off x="5927807" y="4915698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Praxisauftrag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BE681EA-1F0E-A21D-587F-FE5384B59FBF}"/>
              </a:ext>
            </a:extLst>
          </p:cNvPr>
          <p:cNvSpPr/>
          <p:nvPr/>
        </p:nvSpPr>
        <p:spPr>
          <a:xfrm>
            <a:off x="4169503" y="2830071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BDS-Bildungsbericht</a:t>
            </a:r>
          </a:p>
        </p:txBody>
      </p:sp>
    </p:spTree>
    <p:extLst>
      <p:ext uri="{BB962C8B-B14F-4D97-AF65-F5344CB8AC3E}">
        <p14:creationId xmlns:p14="http://schemas.microsoft.com/office/powerpoint/2010/main" val="371291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35A04-6CA2-083C-B4AF-902595F3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Aufbau der Online-Lerndokumentation (= Persönliches Portfolio)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87EC1B-C845-35BD-3B87-DD8554E61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138575-98B6-F17D-1FD6-82C6149B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1735050"/>
            <a:ext cx="5969236" cy="469703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B38ACAB-2669-10D7-17FF-9575828C4FFB}"/>
              </a:ext>
            </a:extLst>
          </p:cNvPr>
          <p:cNvSpPr/>
          <p:nvPr/>
        </p:nvSpPr>
        <p:spPr>
          <a:xfrm>
            <a:off x="1963812" y="1791979"/>
            <a:ext cx="624053" cy="533913"/>
          </a:xfrm>
          <a:prstGeom prst="rect">
            <a:avLst/>
          </a:prstGeom>
          <a:noFill/>
          <a:ln w="28575">
            <a:solidFill>
              <a:srgbClr val="E73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43AE8C-F19F-ECDD-AB9B-4072C7F82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74" y="2395913"/>
            <a:ext cx="5226334" cy="333958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5713FC8-DA9F-B0F5-DEE0-030C8FAE2334}"/>
              </a:ext>
            </a:extLst>
          </p:cNvPr>
          <p:cNvCxnSpPr>
            <a:cxnSpLocks/>
          </p:cNvCxnSpPr>
          <p:nvPr/>
        </p:nvCxnSpPr>
        <p:spPr>
          <a:xfrm>
            <a:off x="2587865" y="2325892"/>
            <a:ext cx="4891668" cy="466403"/>
          </a:xfrm>
          <a:prstGeom prst="straightConnector1">
            <a:avLst/>
          </a:prstGeom>
          <a:ln w="38100">
            <a:solidFill>
              <a:srgbClr val="E734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3EEFF30C-B11B-FA06-9DB9-E4D6418981B0}"/>
              </a:ext>
            </a:extLst>
          </p:cNvPr>
          <p:cNvSpPr/>
          <p:nvPr/>
        </p:nvSpPr>
        <p:spPr>
          <a:xfrm>
            <a:off x="7516695" y="2541234"/>
            <a:ext cx="804959" cy="288435"/>
          </a:xfrm>
          <a:prstGeom prst="rect">
            <a:avLst/>
          </a:prstGeom>
          <a:noFill/>
          <a:ln w="28575">
            <a:solidFill>
              <a:srgbClr val="E73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95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F0DE2-73C6-804A-4BDB-6E7CF45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Kompetenzkompass – die zentrale Schaltstelle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AE7F60-4524-8B25-29F9-015A59530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5432" y="3416726"/>
            <a:ext cx="2467763" cy="1529626"/>
          </a:xfrm>
        </p:spPr>
        <p:txBody>
          <a:bodyPr/>
          <a:lstStyle/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Die Lernenden müssen den Kompetenzkompass aktiv mit den Berufsbildner/innen teilen!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BCA8E8-546E-19CD-E09B-AC118F3A2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921D6AE-6D94-55F0-A56E-0AC423E0C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52" y="1223963"/>
            <a:ext cx="4235399" cy="4680000"/>
          </a:xfrm>
          <a:prstGeom prst="rect">
            <a:avLst/>
          </a:prstGeom>
          <a:noFill/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5FF2604-DC8A-228E-9AB6-E612C365B4FE}"/>
              </a:ext>
            </a:extLst>
          </p:cNvPr>
          <p:cNvSpPr/>
          <p:nvPr/>
        </p:nvSpPr>
        <p:spPr>
          <a:xfrm>
            <a:off x="4400167" y="3429001"/>
            <a:ext cx="386626" cy="1081630"/>
          </a:xfrm>
          <a:prstGeom prst="rect">
            <a:avLst/>
          </a:prstGeom>
          <a:noFill/>
          <a:ln w="28575">
            <a:solidFill>
              <a:srgbClr val="E73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945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F89DF-2CB8-E0D8-59D2-920198D5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Aufbau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101661-701A-2194-B4F5-933DDDE82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91FE64-21E4-CE2E-37D2-CA36547E3A3F}"/>
              </a:ext>
            </a:extLst>
          </p:cNvPr>
          <p:cNvSpPr txBox="1"/>
          <p:nvPr/>
        </p:nvSpPr>
        <p:spPr>
          <a:xfrm>
            <a:off x="746281" y="2949710"/>
            <a:ext cx="2253566" cy="584775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Planungs- und </a:t>
            </a:r>
          </a:p>
          <a:p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Beurteilungsinstrumente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9466969-0977-A040-AD1D-C646BCF0AF9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999847" y="3242098"/>
            <a:ext cx="819236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10827A9-BAB7-E7DE-7087-C65E726313C5}"/>
              </a:ext>
            </a:extLst>
          </p:cNvPr>
          <p:cNvSpPr txBox="1"/>
          <p:nvPr/>
        </p:nvSpPr>
        <p:spPr>
          <a:xfrm>
            <a:off x="4848340" y="6032165"/>
            <a:ext cx="2191882" cy="338554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Entwicklungsinstrument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DE68CF0-0256-07B4-E9D3-7E2304350A7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944281" y="5400483"/>
            <a:ext cx="0" cy="631682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379ABFBE-1C9E-BD1C-16FB-0389421DEF34}"/>
              </a:ext>
            </a:extLst>
          </p:cNvPr>
          <p:cNvSpPr txBox="1"/>
          <p:nvPr/>
        </p:nvSpPr>
        <p:spPr>
          <a:xfrm>
            <a:off x="9102080" y="2282721"/>
            <a:ext cx="1578509" cy="584775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Dokumentation</a:t>
            </a:r>
          </a:p>
          <a:p>
            <a:r>
              <a:rPr lang="de-CH" dirty="0"/>
              <a:t>von Extrameilen 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667C28A-58A1-2070-24B6-193C9AF8FF3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372917" y="2575109"/>
            <a:ext cx="729163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DD419598-2452-E09A-680C-9E5E0D77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83" y="417600"/>
            <a:ext cx="4553834" cy="45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70F07-C2F2-23D4-CBCC-95C69D17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Kompetenzentwicklung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1F5EC-8477-64E6-95B6-FF064A0B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A913F82-1042-E95C-EDC3-81F609B22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1" r="725"/>
          <a:stretch/>
        </p:blipFill>
        <p:spPr>
          <a:xfrm>
            <a:off x="5817220" y="116290"/>
            <a:ext cx="2652694" cy="66254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0548984-CD54-1E86-537B-3064381EDD29}"/>
              </a:ext>
            </a:extLst>
          </p:cNvPr>
          <p:cNvSpPr txBox="1"/>
          <p:nvPr/>
        </p:nvSpPr>
        <p:spPr>
          <a:xfrm>
            <a:off x="3189853" y="1808521"/>
            <a:ext cx="1822806" cy="338554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Praxisaufträge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1F917CB-D60B-060A-D79E-37F9243776E6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012659" y="1977798"/>
            <a:ext cx="775644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1842F6A8-ED5A-D53E-33F4-10DACAD81C87}"/>
              </a:ext>
            </a:extLst>
          </p:cNvPr>
          <p:cNvSpPr txBox="1"/>
          <p:nvPr/>
        </p:nvSpPr>
        <p:spPr>
          <a:xfrm>
            <a:off x="3189853" y="3103340"/>
            <a:ext cx="1822807" cy="584775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Werk zur </a:t>
            </a:r>
          </a:p>
          <a:p>
            <a:r>
              <a:rPr lang="de-CH" dirty="0"/>
              <a:t>Dokumentation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44A9951-2B04-FE50-8174-A21E4ED7100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012660" y="3395728"/>
            <a:ext cx="751278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BF0F4AB8-9862-789E-A91D-A6422BCC2CC2}"/>
              </a:ext>
            </a:extLst>
          </p:cNvPr>
          <p:cNvSpPr txBox="1"/>
          <p:nvPr/>
        </p:nvSpPr>
        <p:spPr>
          <a:xfrm>
            <a:off x="3189853" y="4998334"/>
            <a:ext cx="1822806" cy="584775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Hilfsmittel aus den</a:t>
            </a:r>
          </a:p>
          <a:p>
            <a:r>
              <a:rPr lang="de-CH" dirty="0"/>
              <a:t>Lernorten 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50E361F-99F9-5324-4DCC-9A104698D520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012659" y="5290722"/>
            <a:ext cx="804561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371D7815-4E1A-61F1-C014-021C19A1A134}"/>
              </a:ext>
            </a:extLst>
          </p:cNvPr>
          <p:cNvSpPr txBox="1"/>
          <p:nvPr/>
        </p:nvSpPr>
        <p:spPr>
          <a:xfrm>
            <a:off x="725131" y="4023016"/>
            <a:ext cx="1777090" cy="646331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Lernmedien nur</a:t>
            </a:r>
          </a:p>
          <a:p>
            <a:r>
              <a:rPr lang="de-CH" dirty="0"/>
              <a:t>wenn vorhanden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AD61D9C-73B7-AF77-D7BF-7CE6553C6FF3}"/>
              </a:ext>
            </a:extLst>
          </p:cNvPr>
          <p:cNvSpPr txBox="1"/>
          <p:nvPr/>
        </p:nvSpPr>
        <p:spPr>
          <a:xfrm>
            <a:off x="3189853" y="6029485"/>
            <a:ext cx="1822807" cy="338554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Was ist gute Praxis?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1535780-BD2B-240A-598B-082B4136EBDC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5012660" y="6198762"/>
            <a:ext cx="794879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4989A19-C2D7-F2B5-10E1-262CB8B87819}"/>
              </a:ext>
            </a:extLst>
          </p:cNvPr>
          <p:cNvSpPr txBox="1"/>
          <p:nvPr/>
        </p:nvSpPr>
        <p:spPr>
          <a:xfrm>
            <a:off x="9012382" y="588575"/>
            <a:ext cx="2537682" cy="830997"/>
          </a:xfrm>
          <a:prstGeom prst="rect">
            <a:avLst/>
          </a:prstGeom>
          <a:ln w="28575">
            <a:solidFill>
              <a:srgbClr val="36A9E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Beurteilung der </a:t>
            </a:r>
          </a:p>
          <a:p>
            <a:r>
              <a:rPr lang="de-CH" dirty="0"/>
              <a:t>Handlungskompetenz</a:t>
            </a:r>
          </a:p>
          <a:p>
            <a:r>
              <a:rPr lang="de-CH" dirty="0"/>
              <a:t>beim Qualifikationsgespräch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31110FC-472D-DB45-A22B-9E24EA87A23A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8479595" y="1004074"/>
            <a:ext cx="532787" cy="0"/>
          </a:xfrm>
          <a:prstGeom prst="straightConnector1">
            <a:avLst/>
          </a:prstGeom>
          <a:ln w="28575">
            <a:solidFill>
              <a:srgbClr val="36A9E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2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C7B0F-C576-CA61-71FA-11DCB583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4962781" cy="576000"/>
          </a:xfrm>
        </p:spPr>
        <p:txBody>
          <a:bodyPr/>
          <a:lstStyle/>
          <a:p>
            <a:r>
              <a:rPr lang="de-CH" dirty="0"/>
              <a:t>Die Planungs- und Beurteilungsinstrumente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8CEA14-BD03-8983-A940-48BC35C38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B63FE4-209E-A94F-255C-F3DEB271C2A4}"/>
              </a:ext>
            </a:extLst>
          </p:cNvPr>
          <p:cNvSpPr txBox="1"/>
          <p:nvPr/>
        </p:nvSpPr>
        <p:spPr>
          <a:xfrm>
            <a:off x="3926795" y="1793520"/>
            <a:ext cx="1548822" cy="338554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Ausbildungsplan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920C82-6F4A-7C91-DF4A-682488ABFBD4}"/>
              </a:ext>
            </a:extLst>
          </p:cNvPr>
          <p:cNvSpPr txBox="1"/>
          <p:nvPr/>
        </p:nvSpPr>
        <p:spPr>
          <a:xfrm>
            <a:off x="3700066" y="3014433"/>
            <a:ext cx="1775551" cy="584775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Alle Praxisaufträge </a:t>
            </a:r>
          </a:p>
          <a:p>
            <a:r>
              <a:rPr lang="de-CH" dirty="0"/>
              <a:t>auf einen Blick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A291DA-FD4D-1D64-1429-4891C673E299}"/>
              </a:ext>
            </a:extLst>
          </p:cNvPr>
          <p:cNvSpPr txBox="1"/>
          <p:nvPr/>
        </p:nvSpPr>
        <p:spPr>
          <a:xfrm>
            <a:off x="2927307" y="4569431"/>
            <a:ext cx="2548310" cy="584775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Das Kompetenzraster Selbst- und Fremdeinschätzung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52F062-09AD-AD30-283F-F9FA55D9EF25}"/>
              </a:ext>
            </a:extLst>
          </p:cNvPr>
          <p:cNvSpPr txBox="1"/>
          <p:nvPr/>
        </p:nvSpPr>
        <p:spPr>
          <a:xfrm>
            <a:off x="3616903" y="5888131"/>
            <a:ext cx="1858714" cy="584775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Infobox für </a:t>
            </a:r>
          </a:p>
          <a:p>
            <a:r>
              <a:rPr lang="de-CH" dirty="0"/>
              <a:t>Berufsbildner/innen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1ED5A48-9FCB-A4B0-B618-F2A56E73B00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475617" y="1953973"/>
            <a:ext cx="765623" cy="8824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E1139FB-1D8A-CFD7-9C3E-6C669355713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475617" y="3306821"/>
            <a:ext cx="823941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72D06F5-313A-1B91-2FE0-29F3F3B9FFD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475617" y="4861819"/>
            <a:ext cx="786005" cy="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92324D3-8B23-1EA4-746E-B27D41E94A6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475617" y="6179138"/>
            <a:ext cx="829521" cy="1381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EDFF63BE-C154-C761-DB53-35C2344B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38" y="263686"/>
            <a:ext cx="4018548" cy="3429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DAB10CE-3250-2E34-BF7E-BA7714C5C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" r="138"/>
          <a:stretch/>
        </p:blipFill>
        <p:spPr>
          <a:xfrm>
            <a:off x="6305137" y="3679341"/>
            <a:ext cx="4012970" cy="182588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A93F1F-E63D-E15A-1613-7AB73572E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58" y="5505227"/>
            <a:ext cx="4012970" cy="12003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97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39132-BA0F-84AC-34D4-2DF7CB15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Hilfsmittel für Berufsbildner/innen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23F1AB-995C-C95D-34D9-E5F94B781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656483-8817-A09D-CC42-5A8C8F38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223963"/>
            <a:ext cx="6273336" cy="16812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CDD2C90-45A6-57CE-8F57-6FDD1E58138A}"/>
              </a:ext>
            </a:extLst>
          </p:cNvPr>
          <p:cNvSpPr txBox="1"/>
          <p:nvPr/>
        </p:nvSpPr>
        <p:spPr>
          <a:xfrm>
            <a:off x="4957714" y="3153315"/>
            <a:ext cx="1825821" cy="338554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Der Bildungsbericht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6A2574B-F135-7900-7544-0C2E5022D31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870625" y="2530185"/>
            <a:ext cx="800118" cy="623130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D65B2A3-C841-2D6A-2E35-5391CF05CD75}"/>
              </a:ext>
            </a:extLst>
          </p:cNvPr>
          <p:cNvSpPr txBox="1"/>
          <p:nvPr/>
        </p:nvSpPr>
        <p:spPr>
          <a:xfrm>
            <a:off x="7300720" y="1573549"/>
            <a:ext cx="1646156" cy="338554"/>
          </a:xfrm>
          <a:prstGeom prst="rect">
            <a:avLst/>
          </a:prstGeom>
          <a:ln w="28575">
            <a:solidFill>
              <a:srgbClr val="E7343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Die Notizfunktion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4B2C527-ED39-CCAA-DB50-07202153C61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340501" y="1742826"/>
            <a:ext cx="960219" cy="602693"/>
          </a:xfrm>
          <a:prstGeom prst="straightConnector1">
            <a:avLst/>
          </a:prstGeom>
          <a:ln w="28575">
            <a:solidFill>
              <a:srgbClr val="E7343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39A6991-1B71-8509-3AE8-F888C8EC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82" y="3153315"/>
            <a:ext cx="4423011" cy="29437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A047F7-9E4D-684B-5B9F-F53C5A488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053" y="2905217"/>
            <a:ext cx="4736508" cy="2238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77872"/>
      </p:ext>
    </p:extLst>
  </p:cSld>
  <p:clrMapOvr>
    <a:masterClrMapping/>
  </p:clrMapOvr>
</p:sld>
</file>

<file path=ppt/theme/theme1.xml><?xml version="1.0" encoding="utf-8"?>
<a:theme xmlns:a="http://schemas.openxmlformats.org/drawingml/2006/main" name="Werbewirksam">
  <a:themeElements>
    <a:clrScheme name="Ectaveo">
      <a:dk1>
        <a:srgbClr val="485156"/>
      </a:dk1>
      <a:lt1>
        <a:srgbClr val="FFFFFF"/>
      </a:lt1>
      <a:dk2>
        <a:srgbClr val="485156"/>
      </a:dk2>
      <a:lt2>
        <a:srgbClr val="FFFFFF"/>
      </a:lt2>
      <a:accent1>
        <a:srgbClr val="485156"/>
      </a:accent1>
      <a:accent2>
        <a:srgbClr val="485156"/>
      </a:accent2>
      <a:accent3>
        <a:srgbClr val="485156"/>
      </a:accent3>
      <a:accent4>
        <a:srgbClr val="485156"/>
      </a:accent4>
      <a:accent5>
        <a:srgbClr val="485156"/>
      </a:accent5>
      <a:accent6>
        <a:srgbClr val="48515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33F1E7-0BC9-2440-85AE-A24E0097D03A}" vid="{868F9145-8AFD-0842-81CA-8E849017B4C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(Folien) v4</Template>
  <TotalTime>0</TotalTime>
  <Words>197</Words>
  <Application>Microsoft Office PowerPoint</Application>
  <PresentationFormat>Breitbild</PresentationFormat>
  <Paragraphs>77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Werbewirksam</vt:lpstr>
      <vt:lpstr>Block 2: Die digitale Lernumgebung</vt:lpstr>
      <vt:lpstr>Die digitale Lernumgebung im Überblick</vt:lpstr>
      <vt:lpstr>Die BDS-Umsetzungsinstrumente auf Konvink</vt:lpstr>
      <vt:lpstr>Der Aufbau der Online-Lerndokumentation (= Persönliches Portfolio)</vt:lpstr>
      <vt:lpstr>Der Kompetenzkompass – die zentrale Schaltstelle</vt:lpstr>
      <vt:lpstr>Der Aufbau</vt:lpstr>
      <vt:lpstr>Die Kompetenzentwicklung</vt:lpstr>
      <vt:lpstr>Die Planungs- und Beurteilungsinstrumente</vt:lpstr>
      <vt:lpstr>Hilfsmittel für Berufsbildner/innen</vt:lpstr>
      <vt:lpstr>Einblick in die Lernmedien: «Mein Know-how – Handlungsbausteine»</vt:lpstr>
      <vt:lpstr>Einblick in die Lernmedien «Meine Grundlagen – Wissensbausteine»</vt:lpstr>
      <vt:lpstr>Umsetzungshilfen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 der Zukunft (Präsentationstitel)</dc:title>
  <dc:creator>Monika Nyffenegger</dc:creator>
  <cp:lastModifiedBy>Marcel Oester, Deleproject AG</cp:lastModifiedBy>
  <cp:revision>17</cp:revision>
  <dcterms:created xsi:type="dcterms:W3CDTF">2022-05-24T14:52:15Z</dcterms:created>
  <dcterms:modified xsi:type="dcterms:W3CDTF">2022-07-12T11:57:09Z</dcterms:modified>
</cp:coreProperties>
</file>